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6" r:id="rId5"/>
  </p:sldIdLst>
  <p:sldSz cx="6858000" cy="9144000" type="letter"/>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43ED59-20C7-4FDF-8DCA-8A14D1AA1C8C}" name="Microsoft Office User" initials="MOU" userId="Microsoft Office User" providerId="None"/>
  <p188:author id="{1B8F30A4-FA5D-429D-641B-7E94ED30ECC5}" name="山根 慎平" initials="山根" userId="S::yamane@4900.co.jp::c6263930-2293-4d55-bee1-749884957e4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339966"/>
    <a:srgbClr val="008000"/>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59" autoAdjust="0"/>
    <p:restoredTop sz="95090" autoAdjust="0"/>
  </p:normalViewPr>
  <p:slideViewPr>
    <p:cSldViewPr snapToGrid="0" showGuides="1">
      <p:cViewPr varScale="1">
        <p:scale>
          <a:sx n="52" d="100"/>
          <a:sy n="52" d="100"/>
        </p:scale>
        <p:origin x="2580" y="72"/>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1831D60-1DE0-784F-A40E-5CC858B4F96C}"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8E637B8E-347F-AF47-AB1C-230166D75BEE}" type="slidenum">
              <a:rPr kumimoji="1" lang="ja-JP" altLang="en-US" smtClean="0"/>
              <a:t>‹#›</a:t>
            </a:fld>
            <a:endParaRPr kumimoji="1" lang="ja-JP" altLang="en-US"/>
          </a:p>
        </p:txBody>
      </p:sp>
    </p:spTree>
    <p:extLst>
      <p:ext uri="{BB962C8B-B14F-4D97-AF65-F5344CB8AC3E}">
        <p14:creationId xmlns:p14="http://schemas.microsoft.com/office/powerpoint/2010/main" val="8726039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E637B8E-347F-AF47-AB1C-230166D75BEE}" type="slidenum">
              <a:rPr kumimoji="1" lang="ja-JP" altLang="en-US" smtClean="0"/>
              <a:t>1</a:t>
            </a:fld>
            <a:endParaRPr kumimoji="1" lang="ja-JP" altLang="en-US"/>
          </a:p>
        </p:txBody>
      </p:sp>
    </p:spTree>
    <p:extLst>
      <p:ext uri="{BB962C8B-B14F-4D97-AF65-F5344CB8AC3E}">
        <p14:creationId xmlns:p14="http://schemas.microsoft.com/office/powerpoint/2010/main" val="689031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781595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2177465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1097985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3177132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3654837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1035157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290087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2686209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396641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769873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E7602E-C100-419B-AF0B-EA8B9D1B2378}" type="datetimeFigureOut">
              <a:rPr kumimoji="1" lang="ja-JP" altLang="en-US" smtClean="0"/>
              <a:t>2026/2/18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1076066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F7E7602E-C100-419B-AF0B-EA8B9D1B2378}" type="datetimeFigureOut">
              <a:rPr kumimoji="1" lang="ja-JP" altLang="en-US" smtClean="0"/>
              <a:t>2026/2/18</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54F8582-174C-4094-93AC-86F3A8FCEB81}" type="slidenum">
              <a:rPr kumimoji="1" lang="ja-JP" altLang="en-US" smtClean="0"/>
              <a:t>‹#›</a:t>
            </a:fld>
            <a:endParaRPr kumimoji="1" lang="ja-JP" altLang="en-US"/>
          </a:p>
        </p:txBody>
      </p:sp>
    </p:spTree>
    <p:extLst>
      <p:ext uri="{BB962C8B-B14F-4D97-AF65-F5344CB8AC3E}">
        <p14:creationId xmlns:p14="http://schemas.microsoft.com/office/powerpoint/2010/main" val="2127713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図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9837" y="1321318"/>
            <a:ext cx="1547237" cy="1640237"/>
          </a:xfrm>
          <a:prstGeom prst="rect">
            <a:avLst/>
          </a:prstGeom>
        </p:spPr>
      </p:pic>
      <p:sp>
        <p:nvSpPr>
          <p:cNvPr id="12" name="正方形/長方形 11">
            <a:extLst>
              <a:ext uri="{FF2B5EF4-FFF2-40B4-BE49-F238E27FC236}">
                <a16:creationId xmlns:a16="http://schemas.microsoft.com/office/drawing/2014/main" id="{B6DC5532-8768-4B68-AB5F-EBB861555AFF}"/>
              </a:ext>
            </a:extLst>
          </p:cNvPr>
          <p:cNvSpPr/>
          <p:nvPr/>
        </p:nvSpPr>
        <p:spPr>
          <a:xfrm>
            <a:off x="13060" y="17850"/>
            <a:ext cx="6831880" cy="1357637"/>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a:latin typeface="Meiryo UI" panose="020B0604030504040204" pitchFamily="50" charset="-128"/>
              <a:ea typeface="Meiryo UI" panose="020B0604030504040204" pitchFamily="50" charset="-128"/>
            </a:endParaRPr>
          </a:p>
          <a:p>
            <a:endParaRPr kumimoji="1" lang="en-US" altLang="ja-JP" sz="400"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a:t>
            </a:r>
            <a:r>
              <a:rPr kumimoji="1" lang="ja-JP" altLang="en-US" sz="2000" b="1" dirty="0">
                <a:latin typeface="Meiryo UI" panose="020B0604030504040204" pitchFamily="50" charset="-128"/>
                <a:ea typeface="Meiryo UI" panose="020B0604030504040204" pitchFamily="50" charset="-128"/>
              </a:rPr>
              <a:t>エコミックが提供する</a:t>
            </a:r>
            <a:endParaRPr kumimoji="1" lang="en-US" altLang="ja-JP" sz="2000" b="1" dirty="0">
              <a:latin typeface="Meiryo UI" panose="020B0604030504040204" pitchFamily="50" charset="-128"/>
              <a:ea typeface="Meiryo UI" panose="020B0604030504040204" pitchFamily="50" charset="-128"/>
            </a:endParaRPr>
          </a:p>
          <a:p>
            <a:r>
              <a:rPr kumimoji="1" lang="ja-JP" altLang="en-US" sz="2400" b="1" dirty="0">
                <a:latin typeface="Meiryo UI" panose="020B0604030504040204" pitchFamily="50" charset="-128"/>
                <a:ea typeface="Meiryo UI" panose="020B0604030504040204" pitchFamily="50" charset="-128"/>
              </a:rPr>
              <a:t>　　年末調整アウトソーシングサービス</a:t>
            </a:r>
            <a:endParaRPr kumimoji="1" lang="en-US" altLang="ja-JP" sz="2400" b="1" dirty="0">
              <a:latin typeface="Meiryo UI" panose="020B0604030504040204" pitchFamily="50" charset="-128"/>
              <a:ea typeface="Meiryo UI" panose="020B0604030504040204" pitchFamily="50" charset="-128"/>
            </a:endParaRPr>
          </a:p>
          <a:p>
            <a:pPr algn="ctr"/>
            <a:r>
              <a:rPr kumimoji="1" lang="ja-JP" altLang="en-US" sz="2400" b="1" dirty="0">
                <a:latin typeface="Meiryo UI" panose="020B0604030504040204" pitchFamily="50" charset="-128"/>
                <a:ea typeface="Meiryo UI" panose="020B0604030504040204" pitchFamily="50" charset="-128"/>
              </a:rPr>
              <a:t>クラウド型</a:t>
            </a:r>
            <a:r>
              <a:rPr kumimoji="1" lang="ja-JP" altLang="en-US" sz="3200" b="1" dirty="0">
                <a:latin typeface="Meiryo UI" panose="020B0604030504040204" pitchFamily="50" charset="-128"/>
                <a:ea typeface="Meiryo UI" panose="020B0604030504040204" pitchFamily="50" charset="-128"/>
              </a:rPr>
              <a:t>「簡単年調」</a:t>
            </a:r>
            <a:r>
              <a:rPr kumimoji="1" lang="ja-JP" altLang="en-US" sz="2800" b="1" dirty="0">
                <a:latin typeface="Meiryo UI" panose="020B0604030504040204" pitchFamily="50" charset="-128"/>
                <a:ea typeface="Meiryo UI" panose="020B0604030504040204" pitchFamily="50" charset="-128"/>
              </a:rPr>
              <a:t>のご紹介</a:t>
            </a:r>
            <a:endParaRPr kumimoji="1" lang="en-US" altLang="ja-JP" sz="2400" b="1" dirty="0">
              <a:latin typeface="Meiryo UI" panose="020B0604030504040204" pitchFamily="50" charset="-128"/>
              <a:ea typeface="Meiryo UI" panose="020B0604030504040204" pitchFamily="50" charset="-128"/>
            </a:endParaRPr>
          </a:p>
          <a:p>
            <a:pPr algn="ctr"/>
            <a:endParaRPr kumimoji="1" lang="en-US" altLang="ja-JP" b="1" dirty="0">
              <a:latin typeface="Meiryo UI" panose="020B0604030504040204" pitchFamily="50" charset="-128"/>
              <a:ea typeface="Meiryo UI" panose="020B0604030504040204" pitchFamily="50" charset="-128"/>
            </a:endParaRPr>
          </a:p>
        </p:txBody>
      </p:sp>
      <p:sp>
        <p:nvSpPr>
          <p:cNvPr id="57" name="テキスト ボックス 56">
            <a:extLst>
              <a:ext uri="{FF2B5EF4-FFF2-40B4-BE49-F238E27FC236}">
                <a16:creationId xmlns:a16="http://schemas.microsoft.com/office/drawing/2014/main" id="{5E2C82D2-20ED-7C8E-5FAE-E71EE22CC455}"/>
              </a:ext>
            </a:extLst>
          </p:cNvPr>
          <p:cNvSpPr txBox="1"/>
          <p:nvPr/>
        </p:nvSpPr>
        <p:spPr>
          <a:xfrm>
            <a:off x="235984" y="1466071"/>
            <a:ext cx="5390145" cy="892552"/>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cs typeface="Meiryo" charset="-128"/>
              </a:rPr>
              <a:t>エコミックの年末調整アウトソーシングサービスには、</a:t>
            </a:r>
            <a:endParaRPr lang="en-US" altLang="ja-JP" sz="1400" b="1" dirty="0">
              <a:latin typeface="Meiryo UI" panose="020B0604030504040204" pitchFamily="50" charset="-128"/>
              <a:ea typeface="Meiryo UI" panose="020B0604030504040204" pitchFamily="50" charset="-128"/>
              <a:cs typeface="Meiryo" charset="-128"/>
            </a:endParaRPr>
          </a:p>
          <a:p>
            <a:r>
              <a:rPr lang="ja-JP" altLang="en-US" sz="1400" b="1" dirty="0">
                <a:latin typeface="Meiryo UI" panose="020B0604030504040204" pitchFamily="50" charset="-128"/>
                <a:ea typeface="Meiryo UI" panose="020B0604030504040204" pitchFamily="50" charset="-128"/>
                <a:cs typeface="Meiryo" charset="-128"/>
              </a:rPr>
              <a:t>従業員様が</a:t>
            </a:r>
            <a:r>
              <a:rPr lang="en-US" altLang="ja-JP" b="1" dirty="0">
                <a:solidFill>
                  <a:srgbClr val="FF0000"/>
                </a:solidFill>
                <a:latin typeface="Meiryo UI" panose="020B0604030504040204" pitchFamily="50" charset="-128"/>
                <a:ea typeface="Meiryo UI" panose="020B0604030504040204" pitchFamily="50" charset="-128"/>
              </a:rPr>
              <a:t>『</a:t>
            </a:r>
            <a:r>
              <a:rPr lang="ja-JP" altLang="en-US" b="1" dirty="0">
                <a:solidFill>
                  <a:srgbClr val="FF0000"/>
                </a:solidFill>
                <a:latin typeface="Meiryo UI" panose="020B0604030504040204" pitchFamily="50" charset="-128"/>
                <a:ea typeface="Meiryo UI" panose="020B0604030504040204" pitchFamily="50" charset="-128"/>
              </a:rPr>
              <a:t>撮る・送信する・確認する</a:t>
            </a:r>
            <a:r>
              <a:rPr lang="en-US" altLang="ja-JP" b="1" dirty="0">
                <a:solidFill>
                  <a:srgbClr val="FF0000"/>
                </a:solidFill>
                <a:latin typeface="Meiryo UI" panose="020B0604030504040204" pitchFamily="50" charset="-128"/>
                <a:ea typeface="Meiryo UI" panose="020B0604030504040204" pitchFamily="50" charset="-128"/>
              </a:rPr>
              <a:t>』 </a:t>
            </a:r>
            <a:endParaRPr lang="en-US" altLang="ja-JP" sz="1600" b="1" dirty="0">
              <a:solidFill>
                <a:srgbClr val="FF0000"/>
              </a:solidFill>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だけで申告ができる</a:t>
            </a:r>
            <a:r>
              <a:rPr lang="en-US" altLang="ja-JP" sz="2000" b="1" dirty="0">
                <a:solidFill>
                  <a:schemeClr val="accent5">
                    <a:lumMod val="75000"/>
                  </a:schemeClr>
                </a:solidFill>
                <a:latin typeface="Meiryo UI" panose="020B0604030504040204" pitchFamily="50" charset="-128"/>
                <a:ea typeface="Meiryo UI" panose="020B0604030504040204" pitchFamily="50" charset="-128"/>
                <a:cs typeface="Meiryo" charset="-128"/>
              </a:rPr>
              <a:t>『</a:t>
            </a:r>
            <a:r>
              <a:rPr lang="ja-JP" altLang="en-US" sz="2000" b="1" dirty="0">
                <a:solidFill>
                  <a:schemeClr val="accent5">
                    <a:lumMod val="75000"/>
                  </a:schemeClr>
                </a:solidFill>
                <a:latin typeface="Meiryo UI" panose="020B0604030504040204" pitchFamily="50" charset="-128"/>
                <a:ea typeface="Meiryo UI" panose="020B0604030504040204" pitchFamily="50" charset="-128"/>
                <a:cs typeface="Meiryo" charset="-128"/>
              </a:rPr>
              <a:t>簡単年調</a:t>
            </a:r>
            <a:r>
              <a:rPr lang="en-US" altLang="ja-JP" sz="2000" b="1" dirty="0">
                <a:solidFill>
                  <a:schemeClr val="accent5">
                    <a:lumMod val="75000"/>
                  </a:schemeClr>
                </a:solidFill>
                <a:latin typeface="Meiryo UI" panose="020B0604030504040204" pitchFamily="50" charset="-128"/>
                <a:ea typeface="Meiryo UI" panose="020B0604030504040204" pitchFamily="50" charset="-128"/>
                <a:cs typeface="Meiryo" charset="-128"/>
              </a:rPr>
              <a:t>』</a:t>
            </a:r>
            <a:r>
              <a:rPr lang="ja-JP" altLang="en-US" sz="1400" b="1" dirty="0">
                <a:latin typeface="Meiryo UI" panose="020B0604030504040204" pitchFamily="50" charset="-128"/>
                <a:ea typeface="Meiryo UI" panose="020B0604030504040204" pitchFamily="50" charset="-128"/>
                <a:cs typeface="Meiryo" charset="-128"/>
              </a:rPr>
              <a:t>をご用意しております。</a:t>
            </a:r>
            <a:endParaRPr lang="en-US" altLang="ja-JP" sz="1200" b="1" dirty="0">
              <a:latin typeface="Meiryo UI" panose="020B0604030504040204" pitchFamily="50" charset="-128"/>
              <a:ea typeface="Meiryo UI" panose="020B0604030504040204" pitchFamily="50" charset="-128"/>
              <a:cs typeface="Meiryo" charset="-128"/>
            </a:endParaRPr>
          </a:p>
        </p:txBody>
      </p:sp>
      <p:grpSp>
        <p:nvGrpSpPr>
          <p:cNvPr id="24" name="グループ化 1"/>
          <p:cNvGrpSpPr/>
          <p:nvPr/>
        </p:nvGrpSpPr>
        <p:grpSpPr>
          <a:xfrm>
            <a:off x="531091" y="2918658"/>
            <a:ext cx="5836930" cy="1700240"/>
            <a:chOff x="109807" y="2737467"/>
            <a:chExt cx="8966182" cy="3002296"/>
          </a:xfrm>
        </p:grpSpPr>
        <p:pic>
          <p:nvPicPr>
            <p:cNvPr id="25" name="図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9807" y="2754476"/>
              <a:ext cx="2748960" cy="2984865"/>
            </a:xfrm>
            <a:prstGeom prst="rect">
              <a:avLst/>
            </a:prstGeom>
          </p:spPr>
        </p:pic>
        <p:pic>
          <p:nvPicPr>
            <p:cNvPr id="26" name="図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24847" y="2737467"/>
              <a:ext cx="2693407" cy="3002296"/>
            </a:xfrm>
            <a:prstGeom prst="rect">
              <a:avLst/>
            </a:prstGeom>
          </p:spPr>
        </p:pic>
        <p:pic>
          <p:nvPicPr>
            <p:cNvPr id="27" name="図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28868" y="2743325"/>
              <a:ext cx="2747121" cy="2982869"/>
            </a:xfrm>
            <a:prstGeom prst="rect">
              <a:avLst/>
            </a:prstGeom>
          </p:spPr>
        </p:pic>
        <p:sp>
          <p:nvSpPr>
            <p:cNvPr id="28" name="右矢印 27"/>
            <p:cNvSpPr/>
            <p:nvPr/>
          </p:nvSpPr>
          <p:spPr>
            <a:xfrm>
              <a:off x="5956287" y="3653651"/>
              <a:ext cx="379041" cy="612648"/>
            </a:xfrm>
            <a:prstGeom prst="rightArrow">
              <a:avLst>
                <a:gd name="adj1" fmla="val 50000"/>
                <a:gd name="adj2" fmla="val 59649"/>
              </a:avLst>
            </a:prstGeom>
            <a:solidFill>
              <a:srgbClr val="FF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9" name="右矢印 28"/>
            <p:cNvSpPr/>
            <p:nvPr/>
          </p:nvSpPr>
          <p:spPr>
            <a:xfrm>
              <a:off x="2862567" y="3668891"/>
              <a:ext cx="379041" cy="612648"/>
            </a:xfrm>
            <a:prstGeom prst="rightArrow">
              <a:avLst>
                <a:gd name="adj1" fmla="val 50000"/>
                <a:gd name="adj2" fmla="val 59649"/>
              </a:avLst>
            </a:prstGeom>
            <a:solidFill>
              <a:srgbClr val="FF00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grpSp>
      <p:sp>
        <p:nvSpPr>
          <p:cNvPr id="32" name="正方形/長方形 31">
            <a:extLst>
              <a:ext uri="{FF2B5EF4-FFF2-40B4-BE49-F238E27FC236}">
                <a16:creationId xmlns:a16="http://schemas.microsoft.com/office/drawing/2014/main" id="{B6DC5532-8768-4B68-AB5F-EBB861555AFF}"/>
              </a:ext>
            </a:extLst>
          </p:cNvPr>
          <p:cNvSpPr/>
          <p:nvPr/>
        </p:nvSpPr>
        <p:spPr>
          <a:xfrm>
            <a:off x="39942" y="4704904"/>
            <a:ext cx="6781895" cy="974956"/>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lvl="6"/>
            <a:r>
              <a:rPr lang="ja-JP" altLang="en-US" sz="1200" b="1" dirty="0">
                <a:latin typeface="Meiryo UI" panose="020B0604030504040204" pitchFamily="50" charset="-128"/>
                <a:ea typeface="Meiryo UI" panose="020B0604030504040204" pitchFamily="50" charset="-128"/>
                <a:cs typeface="Meiryo" charset="-128"/>
              </a:rPr>
              <a:t>紙申告や他のクラウド型サービス利用時に感じていた</a:t>
            </a:r>
            <a:endParaRPr lang="en-US" altLang="ja-JP" sz="1200" b="1" dirty="0">
              <a:latin typeface="Meiryo UI" panose="020B0604030504040204" pitchFamily="50" charset="-128"/>
              <a:ea typeface="Meiryo UI" panose="020B0604030504040204" pitchFamily="50" charset="-128"/>
              <a:cs typeface="Meiryo" charset="-128"/>
            </a:endParaRPr>
          </a:p>
          <a:p>
            <a:pPr lvl="6"/>
            <a:r>
              <a:rPr lang="ja-JP" altLang="en-US" sz="1200" b="1" dirty="0">
                <a:latin typeface="Meiryo UI" panose="020B0604030504040204" pitchFamily="50" charset="-128"/>
                <a:ea typeface="Meiryo UI" panose="020B0604030504040204" pitchFamily="50" charset="-128"/>
                <a:cs typeface="Meiryo" charset="-128"/>
              </a:rPr>
              <a:t>煩わしさから開放！</a:t>
            </a:r>
            <a:endParaRPr lang="en-US" altLang="ja-JP" sz="1200" b="1" dirty="0">
              <a:latin typeface="Meiryo UI" panose="020B0604030504040204" pitchFamily="50" charset="-128"/>
              <a:ea typeface="Meiryo UI" panose="020B0604030504040204" pitchFamily="50" charset="-128"/>
              <a:cs typeface="Meiryo" charset="-128"/>
            </a:endParaRPr>
          </a:p>
        </p:txBody>
      </p:sp>
      <p:sp>
        <p:nvSpPr>
          <p:cNvPr id="40" name="正方形/長方形 39"/>
          <p:cNvSpPr/>
          <p:nvPr/>
        </p:nvSpPr>
        <p:spPr>
          <a:xfrm>
            <a:off x="19719" y="1280128"/>
            <a:ext cx="6831880" cy="3375664"/>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97163" y="4997353"/>
            <a:ext cx="2249334" cy="400110"/>
          </a:xfrm>
          <a:prstGeom prst="rect">
            <a:avLst/>
          </a:prstGeom>
          <a:noFill/>
        </p:spPr>
        <p:txBody>
          <a:bodyPr wrap="none" rtlCol="0" anchor="ctr">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cs typeface="Meiryo" charset="-128"/>
              </a:rPr>
              <a:t>導入のメリット　・・・</a:t>
            </a:r>
            <a:endParaRPr kumimoji="1" lang="ja-JP" altLang="en-US" sz="2000" dirty="0">
              <a:solidFill>
                <a:schemeClr val="bg1"/>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5E2C82D2-20ED-7C8E-5FAE-E71EE22CC455}"/>
              </a:ext>
            </a:extLst>
          </p:cNvPr>
          <p:cNvSpPr txBox="1"/>
          <p:nvPr/>
        </p:nvSpPr>
        <p:spPr>
          <a:xfrm>
            <a:off x="232222" y="2346327"/>
            <a:ext cx="6646239" cy="523220"/>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cs typeface="Meiryo" charset="-128"/>
              </a:rPr>
              <a:t>これにより</a:t>
            </a:r>
            <a:r>
              <a:rPr lang="ja-JP" altLang="en-US" sz="1400" b="1" dirty="0">
                <a:solidFill>
                  <a:srgbClr val="FF0000"/>
                </a:solidFill>
                <a:latin typeface="Meiryo UI" panose="020B0604030504040204" pitchFamily="50" charset="-128"/>
                <a:ea typeface="Meiryo UI" panose="020B0604030504040204" pitchFamily="50" charset="-128"/>
                <a:cs typeface="Meiryo" charset="-128"/>
              </a:rPr>
              <a:t>従業員様の申告対応が簡単に完了</a:t>
            </a:r>
            <a:r>
              <a:rPr lang="ja-JP" altLang="en-US" sz="1400" b="1" dirty="0">
                <a:latin typeface="Meiryo UI" panose="020B0604030504040204" pitchFamily="50" charset="-128"/>
                <a:ea typeface="Meiryo UI" panose="020B0604030504040204" pitchFamily="50" charset="-128"/>
                <a:cs typeface="Meiryo" charset="-128"/>
              </a:rPr>
              <a:t>できるのに加え、</a:t>
            </a:r>
            <a:endParaRPr lang="en-US" altLang="ja-JP" sz="1400" b="1" dirty="0">
              <a:latin typeface="Meiryo UI" panose="020B0604030504040204" pitchFamily="50" charset="-128"/>
              <a:ea typeface="Meiryo UI" panose="020B0604030504040204" pitchFamily="50" charset="-128"/>
              <a:cs typeface="Meiryo" charset="-128"/>
            </a:endParaRPr>
          </a:p>
          <a:p>
            <a:r>
              <a:rPr lang="ja-JP" altLang="en-US" sz="1400" b="1" dirty="0">
                <a:solidFill>
                  <a:srgbClr val="FF0000"/>
                </a:solidFill>
                <a:latin typeface="Meiryo UI" panose="020B0604030504040204" pitchFamily="50" charset="-128"/>
                <a:ea typeface="Meiryo UI" panose="020B0604030504040204" pitchFamily="50" charset="-128"/>
                <a:cs typeface="Meiryo" charset="-128"/>
              </a:rPr>
              <a:t>人事担当者様の事務工数の大幅な削減を実現</a:t>
            </a:r>
            <a:r>
              <a:rPr lang="ja-JP" altLang="en-US" sz="1400" b="1" dirty="0">
                <a:latin typeface="Meiryo UI" panose="020B0604030504040204" pitchFamily="50" charset="-128"/>
                <a:ea typeface="Meiryo UI" panose="020B0604030504040204" pitchFamily="50" charset="-128"/>
                <a:cs typeface="Meiryo" charset="-128"/>
              </a:rPr>
              <a:t>します。</a:t>
            </a:r>
            <a:endParaRPr lang="en-US" altLang="ja-JP" sz="1400" b="1" dirty="0">
              <a:latin typeface="Meiryo UI" panose="020B0604030504040204" pitchFamily="50" charset="-128"/>
              <a:ea typeface="Meiryo UI" panose="020B0604030504040204" pitchFamily="50" charset="-128"/>
              <a:cs typeface="Meiryo" charset="-128"/>
            </a:endParaRPr>
          </a:p>
        </p:txBody>
      </p:sp>
      <p:sp>
        <p:nvSpPr>
          <p:cNvPr id="18" name="テキスト ボックス 17">
            <a:extLst>
              <a:ext uri="{FF2B5EF4-FFF2-40B4-BE49-F238E27FC236}">
                <a16:creationId xmlns:a16="http://schemas.microsoft.com/office/drawing/2014/main" id="{37AB3984-6642-815E-BDA9-9EB2C2536D77}"/>
              </a:ext>
            </a:extLst>
          </p:cNvPr>
          <p:cNvSpPr txBox="1"/>
          <p:nvPr/>
        </p:nvSpPr>
        <p:spPr>
          <a:xfrm>
            <a:off x="6099050" y="6986002"/>
            <a:ext cx="712936" cy="214094"/>
          </a:xfrm>
          <a:prstGeom prst="rect">
            <a:avLst/>
          </a:prstGeom>
          <a:solidFill>
            <a:schemeClr val="bg1"/>
          </a:solidFill>
        </p:spPr>
        <p:txBody>
          <a:bodyPr wrap="square">
            <a:spAutoFit/>
          </a:bodyPr>
          <a:lstStyle/>
          <a:p>
            <a:endParaRPr lang="ja-JP" altLang="en-US" sz="1050" dirty="0">
              <a:latin typeface="Meiryo UI" panose="020B0604030504040204" pitchFamily="50" charset="-128"/>
              <a:ea typeface="Meiryo UI" panose="020B0604030504040204" pitchFamily="50" charset="-128"/>
            </a:endParaRPr>
          </a:p>
        </p:txBody>
      </p:sp>
      <p:sp>
        <p:nvSpPr>
          <p:cNvPr id="2" name="正方形/長方形 1"/>
          <p:cNvSpPr/>
          <p:nvPr/>
        </p:nvSpPr>
        <p:spPr>
          <a:xfrm>
            <a:off x="13060" y="5711325"/>
            <a:ext cx="6831880" cy="3418628"/>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42474" y="5711326"/>
            <a:ext cx="6774228" cy="1144292"/>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紙申告で感じていた煩わしさから開放！</a:t>
            </a:r>
            <a:endParaRPr lang="en-US" altLang="ja-JP" sz="2000" b="1" dirty="0"/>
          </a:p>
        </p:txBody>
      </p:sp>
      <p:sp>
        <p:nvSpPr>
          <p:cNvPr id="36" name="正方形/長方形 35">
            <a:extLst>
              <a:ext uri="{FF2B5EF4-FFF2-40B4-BE49-F238E27FC236}">
                <a16:creationId xmlns:a16="http://schemas.microsoft.com/office/drawing/2014/main" id="{B6DC5532-8768-4B68-AB5F-EBB861555AFF}"/>
              </a:ext>
            </a:extLst>
          </p:cNvPr>
          <p:cNvSpPr/>
          <p:nvPr/>
        </p:nvSpPr>
        <p:spPr>
          <a:xfrm>
            <a:off x="52780" y="5731067"/>
            <a:ext cx="379497" cy="276923"/>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Meiryo UI" panose="020B0604030504040204" pitchFamily="50" charset="-128"/>
                <a:ea typeface="Meiryo UI" panose="020B0604030504040204" pitchFamily="50" charset="-128"/>
                <a:cs typeface="Meiryo" charset="-128"/>
              </a:rPr>
              <a:t>①</a:t>
            </a:r>
            <a:endParaRPr lang="en-US" altLang="ja-JP" sz="1600" b="1" dirty="0">
              <a:latin typeface="Meiryo UI" panose="020B0604030504040204" pitchFamily="50" charset="-128"/>
              <a:ea typeface="Meiryo UI" panose="020B0604030504040204" pitchFamily="50" charset="-128"/>
              <a:cs typeface="Meiryo" charset="-128"/>
            </a:endParaRPr>
          </a:p>
        </p:txBody>
      </p:sp>
      <p:sp>
        <p:nvSpPr>
          <p:cNvPr id="37" name="正方形/長方形 36">
            <a:extLst>
              <a:ext uri="{FF2B5EF4-FFF2-40B4-BE49-F238E27FC236}">
                <a16:creationId xmlns:a16="http://schemas.microsoft.com/office/drawing/2014/main" id="{B6DC5532-8768-4B68-AB5F-EBB861555AFF}"/>
              </a:ext>
            </a:extLst>
          </p:cNvPr>
          <p:cNvSpPr/>
          <p:nvPr/>
        </p:nvSpPr>
        <p:spPr>
          <a:xfrm>
            <a:off x="42918" y="6895832"/>
            <a:ext cx="379497" cy="267182"/>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Meiryo UI" panose="020B0604030504040204" pitchFamily="50" charset="-128"/>
                <a:ea typeface="Meiryo UI" panose="020B0604030504040204" pitchFamily="50" charset="-128"/>
                <a:cs typeface="Meiryo" charset="-128"/>
              </a:rPr>
              <a:t>②</a:t>
            </a:r>
            <a:endParaRPr lang="en-US" altLang="ja-JP" sz="1600" b="1" dirty="0">
              <a:latin typeface="Meiryo UI" panose="020B0604030504040204" pitchFamily="50" charset="-128"/>
              <a:ea typeface="Meiryo UI" panose="020B0604030504040204" pitchFamily="50" charset="-128"/>
              <a:cs typeface="Meiryo" charset="-128"/>
            </a:endParaRPr>
          </a:p>
        </p:txBody>
      </p:sp>
      <p:sp>
        <p:nvSpPr>
          <p:cNvPr id="7" name="テキスト ボックス 6"/>
          <p:cNvSpPr txBox="1"/>
          <p:nvPr/>
        </p:nvSpPr>
        <p:spPr>
          <a:xfrm>
            <a:off x="419439" y="5711325"/>
            <a:ext cx="2491439" cy="338554"/>
          </a:xfrm>
          <a:prstGeom prst="rect">
            <a:avLst/>
          </a:prstGeom>
          <a:noFill/>
        </p:spPr>
        <p:txBody>
          <a:bodyPr wrap="square" rtlCol="0">
            <a:spAutoFit/>
          </a:bodyPr>
          <a:lstStyle/>
          <a:p>
            <a:r>
              <a:rPr kumimoji="1" lang="ja-JP" altLang="en-US" sz="1600" b="1" dirty="0">
                <a:solidFill>
                  <a:schemeClr val="accent5">
                    <a:lumMod val="50000"/>
                  </a:schemeClr>
                </a:solidFill>
                <a:latin typeface="Meiryo UI" panose="020B0604030504040204" pitchFamily="50" charset="-128"/>
                <a:ea typeface="Meiryo UI" panose="020B0604030504040204" pitchFamily="50" charset="-128"/>
                <a:cs typeface="Meiryo" charset="-128"/>
              </a:rPr>
              <a:t>専門知識がなくても安心</a:t>
            </a:r>
          </a:p>
        </p:txBody>
      </p:sp>
      <p:sp>
        <p:nvSpPr>
          <p:cNvPr id="41" name="テキスト ボックス 40"/>
          <p:cNvSpPr txBox="1"/>
          <p:nvPr/>
        </p:nvSpPr>
        <p:spPr>
          <a:xfrm>
            <a:off x="461857" y="6854423"/>
            <a:ext cx="2699833" cy="338554"/>
          </a:xfrm>
          <a:prstGeom prst="rect">
            <a:avLst/>
          </a:prstGeom>
          <a:noFill/>
        </p:spPr>
        <p:txBody>
          <a:bodyPr wrap="square" rtlCol="0">
            <a:spAutoFit/>
          </a:bodyPr>
          <a:lstStyle/>
          <a:p>
            <a:r>
              <a:rPr kumimoji="1" lang="ja-JP" altLang="en-US" sz="1600" b="1" dirty="0">
                <a:solidFill>
                  <a:schemeClr val="accent5">
                    <a:lumMod val="50000"/>
                  </a:schemeClr>
                </a:solidFill>
                <a:latin typeface="Meiryo UI" panose="020B0604030504040204" pitchFamily="50" charset="-128"/>
                <a:ea typeface="Meiryo UI" panose="020B0604030504040204" pitchFamily="50" charset="-128"/>
                <a:cs typeface="Meiryo" charset="-128"/>
              </a:rPr>
              <a:t>内容確認や修正対応も代行</a:t>
            </a:r>
          </a:p>
        </p:txBody>
      </p:sp>
      <p:sp>
        <p:nvSpPr>
          <p:cNvPr id="43" name="テキスト ボックス 42"/>
          <p:cNvSpPr txBox="1"/>
          <p:nvPr/>
        </p:nvSpPr>
        <p:spPr>
          <a:xfrm>
            <a:off x="185538" y="5993843"/>
            <a:ext cx="6659402" cy="861774"/>
          </a:xfrm>
          <a:prstGeom prst="rect">
            <a:avLst/>
          </a:prstGeom>
          <a:noFill/>
        </p:spPr>
        <p:txBody>
          <a:bodyPr wrap="square" rtlCol="0">
            <a:spAutoFit/>
          </a:bodyPr>
          <a:lstStyle/>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扶養情報はヘルパー機能やチャットポットにより知識不要で入力アシスト</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 所得の見積額、障害者区分、勤労学生等も難しさを感じずに申告可能</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保険料控除証明書、年末残高証明書、前職源泉徴収票は画像アップロードだけで</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OK</a:t>
            </a: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住宅借入金等特別控除申告書は原本を白紙のまま画像アップロード</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 エコミックが記入見本を作成、その内容を転記して人事ご担当者様に提出で</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OK</a:t>
            </a:r>
          </a:p>
        </p:txBody>
      </p:sp>
      <p:sp>
        <p:nvSpPr>
          <p:cNvPr id="51" name="正方形/長方形 50"/>
          <p:cNvSpPr/>
          <p:nvPr/>
        </p:nvSpPr>
        <p:spPr>
          <a:xfrm>
            <a:off x="41462" y="6866816"/>
            <a:ext cx="6777639" cy="995688"/>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t>紙申告で感じていた煩わしさから開放！</a:t>
            </a:r>
            <a:endParaRPr lang="en-US" altLang="ja-JP" sz="2000" b="1" dirty="0"/>
          </a:p>
        </p:txBody>
      </p:sp>
      <p:sp>
        <p:nvSpPr>
          <p:cNvPr id="52" name="テキスト ボックス 51"/>
          <p:cNvSpPr txBox="1"/>
          <p:nvPr/>
        </p:nvSpPr>
        <p:spPr>
          <a:xfrm>
            <a:off x="164281" y="8143676"/>
            <a:ext cx="6647705" cy="400110"/>
          </a:xfrm>
          <a:prstGeom prst="rect">
            <a:avLst/>
          </a:prstGeom>
          <a:noFill/>
        </p:spPr>
        <p:txBody>
          <a:bodyPr wrap="square" rtlCol="0">
            <a:spAutoFit/>
          </a:bodyPr>
          <a:lstStyle/>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コールセンターオプション・・・従業員からの問い合わせを電話でサポート</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証明書原本回収オプション・・・申告対応期間終了後にエコミックが取りまとめ返却</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p:txBody>
      </p:sp>
      <p:sp>
        <p:nvSpPr>
          <p:cNvPr id="35" name="正方形/長方形 34"/>
          <p:cNvSpPr/>
          <p:nvPr/>
        </p:nvSpPr>
        <p:spPr>
          <a:xfrm>
            <a:off x="39942" y="7876577"/>
            <a:ext cx="6772044" cy="691641"/>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B6DC5532-8768-4B68-AB5F-EBB861555AFF}"/>
              </a:ext>
            </a:extLst>
          </p:cNvPr>
          <p:cNvSpPr/>
          <p:nvPr/>
        </p:nvSpPr>
        <p:spPr>
          <a:xfrm>
            <a:off x="39942" y="7876577"/>
            <a:ext cx="379497" cy="267182"/>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Meiryo UI" panose="020B0604030504040204" pitchFamily="50" charset="-128"/>
                <a:ea typeface="Meiryo UI" panose="020B0604030504040204" pitchFamily="50" charset="-128"/>
                <a:cs typeface="Meiryo" charset="-128"/>
              </a:rPr>
              <a:t>③</a:t>
            </a:r>
            <a:endParaRPr lang="en-US" altLang="ja-JP" sz="1600" b="1" dirty="0">
              <a:latin typeface="Meiryo UI" panose="020B0604030504040204" pitchFamily="50" charset="-128"/>
              <a:ea typeface="Meiryo UI" panose="020B0604030504040204" pitchFamily="50" charset="-128"/>
              <a:cs typeface="Meiryo" charset="-128"/>
            </a:endParaRPr>
          </a:p>
        </p:txBody>
      </p:sp>
      <p:sp>
        <p:nvSpPr>
          <p:cNvPr id="39" name="テキスト ボックス 38"/>
          <p:cNvSpPr txBox="1"/>
          <p:nvPr/>
        </p:nvSpPr>
        <p:spPr>
          <a:xfrm>
            <a:off x="446321" y="7860332"/>
            <a:ext cx="5636343" cy="338554"/>
          </a:xfrm>
          <a:prstGeom prst="rect">
            <a:avLst/>
          </a:prstGeom>
          <a:noFill/>
        </p:spPr>
        <p:txBody>
          <a:bodyPr wrap="square" rtlCol="0">
            <a:spAutoFit/>
          </a:bodyPr>
          <a:lstStyle/>
          <a:p>
            <a:r>
              <a:rPr kumimoji="1" lang="ja-JP" altLang="en-US" sz="1600" b="1" dirty="0">
                <a:solidFill>
                  <a:schemeClr val="accent5">
                    <a:lumMod val="50000"/>
                  </a:schemeClr>
                </a:solidFill>
                <a:latin typeface="Meiryo UI" panose="020B0604030504040204" pitchFamily="50" charset="-128"/>
                <a:ea typeface="Meiryo UI" panose="020B0604030504040204" pitchFamily="50" charset="-128"/>
                <a:cs typeface="Meiryo" charset="-128"/>
              </a:rPr>
              <a:t>オプションサービスの活用により更なる業務負荷を軽減</a:t>
            </a:r>
          </a:p>
        </p:txBody>
      </p:sp>
      <p:sp>
        <p:nvSpPr>
          <p:cNvPr id="42" name="テキスト ボックス 41"/>
          <p:cNvSpPr txBox="1"/>
          <p:nvPr/>
        </p:nvSpPr>
        <p:spPr>
          <a:xfrm>
            <a:off x="171396" y="7154617"/>
            <a:ext cx="6647705" cy="707886"/>
          </a:xfrm>
          <a:prstGeom prst="rect">
            <a:avLst/>
          </a:prstGeom>
          <a:noFill/>
        </p:spPr>
        <p:txBody>
          <a:bodyPr wrap="square" rtlCol="0">
            <a:spAutoFit/>
          </a:bodyPr>
          <a:lstStyle/>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従業員様がアップロードした証明書画像をエコミックがデータエントリー化</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 人事ご担当者様が行っていた申告内容確認や修正作業の工数が激減</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本人への問い合わせもエコミックが対応</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 修正や未申告の方への対応依頼を通知メールで実施、進捗状況も確認可能</a:t>
            </a:r>
            <a:endPar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endParaRPr>
          </a:p>
        </p:txBody>
      </p:sp>
      <p:sp>
        <p:nvSpPr>
          <p:cNvPr id="30" name="テキスト ボックス 29">
            <a:extLst>
              <a:ext uri="{FF2B5EF4-FFF2-40B4-BE49-F238E27FC236}">
                <a16:creationId xmlns:a16="http://schemas.microsoft.com/office/drawing/2014/main" id="{CE64F34B-3497-4B41-B0B4-CBCF85C12620}"/>
              </a:ext>
            </a:extLst>
          </p:cNvPr>
          <p:cNvSpPr txBox="1"/>
          <p:nvPr/>
        </p:nvSpPr>
        <p:spPr>
          <a:xfrm>
            <a:off x="2453156" y="4797093"/>
            <a:ext cx="4303918" cy="461665"/>
          </a:xfrm>
          <a:prstGeom prst="rect">
            <a:avLst/>
          </a:prstGeom>
          <a:noFill/>
        </p:spPr>
        <p:txBody>
          <a:bodyPr wrap="square" rtlCol="0" anchor="ctr">
            <a:spAutoFit/>
          </a:bodyPr>
          <a:lstStyle/>
          <a:p>
            <a:r>
              <a:rPr lang="ja-JP" altLang="en-US" sz="2400" b="1" dirty="0">
                <a:solidFill>
                  <a:schemeClr val="bg1"/>
                </a:solidFill>
                <a:latin typeface="Meiryo UI" panose="020B0604030504040204" pitchFamily="50" charset="-128"/>
                <a:ea typeface="Meiryo UI" panose="020B0604030504040204" pitchFamily="50" charset="-128"/>
              </a:rPr>
              <a:t>担当者のチェック、もういらない！</a:t>
            </a:r>
            <a:endParaRPr kumimoji="1" lang="ja-JP" altLang="en-US" sz="2400" b="1" dirty="0">
              <a:solidFill>
                <a:schemeClr val="bg1"/>
              </a:solidFill>
              <a:latin typeface="Meiryo UI" panose="020B0604030504040204" pitchFamily="50" charset="-128"/>
              <a:ea typeface="Meiryo UI" panose="020B0604030504040204" pitchFamily="50" charset="-128"/>
            </a:endParaRPr>
          </a:p>
        </p:txBody>
      </p:sp>
      <p:sp>
        <p:nvSpPr>
          <p:cNvPr id="31" name="テキスト ボックス 30"/>
          <p:cNvSpPr txBox="1"/>
          <p:nvPr/>
        </p:nvSpPr>
        <p:spPr>
          <a:xfrm>
            <a:off x="180667" y="8857239"/>
            <a:ext cx="6647705" cy="246221"/>
          </a:xfrm>
          <a:prstGeom prst="rect">
            <a:avLst/>
          </a:prstGeom>
          <a:noFill/>
        </p:spPr>
        <p:txBody>
          <a:bodyPr wrap="square" rtlCol="0">
            <a:spAutoFit/>
          </a:bodyPr>
          <a:lstStyle/>
          <a:p>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 １人当たり</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1,200</a:t>
            </a:r>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円（消費税別途）</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【2026</a:t>
            </a:r>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年</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5</a:t>
            </a:r>
            <a:r>
              <a:rPr kumimoji="1" lang="ja-JP" altLang="en-US" sz="1000" dirty="0">
                <a:solidFill>
                  <a:schemeClr val="accent5">
                    <a:lumMod val="50000"/>
                  </a:schemeClr>
                </a:solidFill>
                <a:latin typeface="Meiryo UI" panose="020B0604030504040204" pitchFamily="50" charset="-128"/>
                <a:ea typeface="Meiryo UI" panose="020B0604030504040204" pitchFamily="50" charset="-128"/>
                <a:cs typeface="Meiryo" charset="-128"/>
              </a:rPr>
              <a:t>月下旬正式価格ご提示予定</a:t>
            </a:r>
            <a:r>
              <a:rPr kumimoji="1" lang="en-US" altLang="ja-JP" sz="1000" dirty="0">
                <a:solidFill>
                  <a:schemeClr val="accent5">
                    <a:lumMod val="50000"/>
                  </a:schemeClr>
                </a:solidFill>
                <a:latin typeface="Meiryo UI" panose="020B0604030504040204" pitchFamily="50" charset="-128"/>
                <a:ea typeface="Meiryo UI" panose="020B0604030504040204" pitchFamily="50" charset="-128"/>
                <a:cs typeface="Meiryo" charset="-128"/>
              </a:rPr>
              <a:t>】</a:t>
            </a:r>
          </a:p>
        </p:txBody>
      </p:sp>
      <p:sp>
        <p:nvSpPr>
          <p:cNvPr id="33" name="正方形/長方形 32"/>
          <p:cNvSpPr/>
          <p:nvPr/>
        </p:nvSpPr>
        <p:spPr>
          <a:xfrm>
            <a:off x="56328" y="8590140"/>
            <a:ext cx="6772044" cy="539813"/>
          </a:xfrm>
          <a:prstGeom prst="rect">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B6DC5532-8768-4B68-AB5F-EBB861555AFF}"/>
              </a:ext>
            </a:extLst>
          </p:cNvPr>
          <p:cNvSpPr/>
          <p:nvPr/>
        </p:nvSpPr>
        <p:spPr>
          <a:xfrm>
            <a:off x="56328" y="8590140"/>
            <a:ext cx="379497" cy="267182"/>
          </a:xfrm>
          <a:prstGeom prst="rect">
            <a:avLst/>
          </a:prstGeom>
          <a:solidFill>
            <a:schemeClr val="accent5">
              <a:lumMod val="75000"/>
            </a:schemeClr>
          </a:solidFill>
          <a:ln>
            <a:solidFill>
              <a:srgbClr val="00808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b="1" dirty="0">
                <a:latin typeface="Meiryo UI" panose="020B0604030504040204" pitchFamily="50" charset="-128"/>
                <a:ea typeface="Meiryo UI" panose="020B0604030504040204" pitchFamily="50" charset="-128"/>
                <a:cs typeface="Meiryo" charset="-128"/>
              </a:rPr>
              <a:t>④</a:t>
            </a:r>
            <a:endParaRPr lang="en-US" altLang="ja-JP" sz="1600" b="1" dirty="0">
              <a:latin typeface="Meiryo UI" panose="020B0604030504040204" pitchFamily="50" charset="-128"/>
              <a:ea typeface="Meiryo UI" panose="020B0604030504040204" pitchFamily="50" charset="-128"/>
              <a:cs typeface="Meiryo" charset="-128"/>
            </a:endParaRPr>
          </a:p>
        </p:txBody>
      </p:sp>
      <p:sp>
        <p:nvSpPr>
          <p:cNvPr id="44" name="テキスト ボックス 43"/>
          <p:cNvSpPr txBox="1"/>
          <p:nvPr/>
        </p:nvSpPr>
        <p:spPr>
          <a:xfrm>
            <a:off x="462707" y="8573895"/>
            <a:ext cx="5636343" cy="338554"/>
          </a:xfrm>
          <a:prstGeom prst="rect">
            <a:avLst/>
          </a:prstGeom>
          <a:noFill/>
        </p:spPr>
        <p:txBody>
          <a:bodyPr wrap="square" rtlCol="0">
            <a:spAutoFit/>
          </a:bodyPr>
          <a:lstStyle/>
          <a:p>
            <a:r>
              <a:rPr kumimoji="1" lang="ja-JP" altLang="en-US" sz="1600" b="1" dirty="0">
                <a:solidFill>
                  <a:schemeClr val="accent5">
                    <a:lumMod val="50000"/>
                  </a:schemeClr>
                </a:solidFill>
                <a:latin typeface="Meiryo UI" panose="020B0604030504040204" pitchFamily="50" charset="-128"/>
                <a:ea typeface="Meiryo UI" panose="020B0604030504040204" pitchFamily="50" charset="-128"/>
                <a:cs typeface="Meiryo" charset="-128"/>
              </a:rPr>
              <a:t>料金</a:t>
            </a:r>
          </a:p>
        </p:txBody>
      </p:sp>
    </p:spTree>
    <p:extLst>
      <p:ext uri="{BB962C8B-B14F-4D97-AF65-F5344CB8AC3E}">
        <p14:creationId xmlns:p14="http://schemas.microsoft.com/office/powerpoint/2010/main" val="33829555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BD7821350E32D4F93BE8ADD702ACB80" ma:contentTypeVersion="15" ma:contentTypeDescription="新しいドキュメントを作成します。" ma:contentTypeScope="" ma:versionID="751c87be76c5f97c4e061d48f86ce6cf">
  <xsd:schema xmlns:xsd="http://www.w3.org/2001/XMLSchema" xmlns:xs="http://www.w3.org/2001/XMLSchema" xmlns:p="http://schemas.microsoft.com/office/2006/metadata/properties" xmlns:ns2="30a538ac-8800-4fed-9b5b-0a881d952469" xmlns:ns3="9ae93644-57f6-4efb-af6d-d8cb64f1e1a1" targetNamespace="http://schemas.microsoft.com/office/2006/metadata/properties" ma:root="true" ma:fieldsID="18815685c18c00beac95d81cc92b3cf8" ns2:_="" ns3:_="">
    <xsd:import namespace="30a538ac-8800-4fed-9b5b-0a881d952469"/>
    <xsd:import namespace="9ae93644-57f6-4efb-af6d-d8cb64f1e1a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a538ac-8800-4fed-9b5b-0a881d9524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dfed5c59-eb40-4c25-a802-be3d3e58085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ae93644-57f6-4efb-af6d-d8cb64f1e1a1"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7a2d91ae-c1ad-4839-adbe-44786afc07bc}" ma:internalName="TaxCatchAll" ma:showField="CatchAllData" ma:web="9ae93644-57f6-4efb-af6d-d8cb64f1e1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9ae93644-57f6-4efb-af6d-d8cb64f1e1a1" xsi:nil="true"/>
    <lcf76f155ced4ddcb4097134ff3c332f xmlns="30a538ac-8800-4fed-9b5b-0a881d95246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2F0137C-0AB9-4E5A-AADA-477D0543D7D5}">
  <ds:schemaRefs>
    <ds:schemaRef ds:uri="http://schemas.microsoft.com/sharepoint/v3/contenttype/forms"/>
  </ds:schemaRefs>
</ds:datastoreItem>
</file>

<file path=customXml/itemProps2.xml><?xml version="1.0" encoding="utf-8"?>
<ds:datastoreItem xmlns:ds="http://schemas.openxmlformats.org/officeDocument/2006/customXml" ds:itemID="{B1142AEB-E586-4F52-B55B-A4616F6DE0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a538ac-8800-4fed-9b5b-0a881d952469"/>
    <ds:schemaRef ds:uri="9ae93644-57f6-4efb-af6d-d8cb64f1e1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DAC50EE-6180-4FE5-AC90-BF131B6D3E3F}">
  <ds:schemaRefs>
    <ds:schemaRef ds:uri="30a538ac-8800-4fed-9b5b-0a881d952469"/>
    <ds:schemaRef ds:uri="http://schemas.microsoft.com/office/2006/metadata/properties"/>
    <ds:schemaRef ds:uri="http://purl.org/dc/elements/1.1/"/>
    <ds:schemaRef ds:uri="9ae93644-57f6-4efb-af6d-d8cb64f1e1a1"/>
    <ds:schemaRef ds:uri="http://purl.org/dc/dcmitype/"/>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Office Theme</Template>
  <TotalTime>1813</TotalTime>
  <Words>356</Words>
  <Application>Microsoft Office PowerPoint</Application>
  <PresentationFormat>レター サイズ 8.5x11 インチ</PresentationFormat>
  <Paragraphs>37</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Yu Gothic</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長谷川 治</dc:creator>
  <cp:lastModifiedBy>佐藤敬樹</cp:lastModifiedBy>
  <cp:revision>87</cp:revision>
  <cp:lastPrinted>2025-03-28T02:14:11Z</cp:lastPrinted>
  <dcterms:created xsi:type="dcterms:W3CDTF">2022-01-14T07:25:37Z</dcterms:created>
  <dcterms:modified xsi:type="dcterms:W3CDTF">2026-02-18T05:03:45Z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0x0101006BD7821350E32D4F93BE8ADD702ACB80</vt:lpwstr>
  </property>
</Properties>
</file>